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 varScale="1">
        <p:scale>
          <a:sx n="101" d="100"/>
          <a:sy n="101" d="100"/>
        </p:scale>
        <p:origin x="-264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EFDD3-09BF-4A44-934F-AAEFB8038868}" type="datetimeFigureOut">
              <a:rPr lang="en-US" smtClean="0"/>
              <a:t>6/6/2011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60F67-89F7-2248-B329-1086C185696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96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660F67-89F7-2248-B329-1086C18569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92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E56A-0A9D-4EE0-A07A-B2CE7B1B8410}" type="datetimeFigureOut">
              <a:rPr lang="nl-NL" smtClean="0"/>
              <a:pPr/>
              <a:t>6-6-2011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1E-E82F-4879-9757-05A90919194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E56A-0A9D-4EE0-A07A-B2CE7B1B8410}" type="datetimeFigureOut">
              <a:rPr lang="nl-NL" smtClean="0"/>
              <a:pPr/>
              <a:t>6-6-2011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1E-E82F-4879-9757-05A90919194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E56A-0A9D-4EE0-A07A-B2CE7B1B8410}" type="datetimeFigureOut">
              <a:rPr lang="nl-NL" smtClean="0"/>
              <a:pPr/>
              <a:t>6-6-2011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1E-E82F-4879-9757-05A90919194A}" type="slidenum">
              <a:rPr lang="nl-NL" smtClean="0"/>
              <a:pPr/>
              <a:t>‹nr.›</a:t>
            </a:fld>
            <a:endParaRPr lang="nl-N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E56A-0A9D-4EE0-A07A-B2CE7B1B8410}" type="datetimeFigureOut">
              <a:rPr lang="nl-NL" smtClean="0"/>
              <a:pPr/>
              <a:t>6-6-2011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1E-E82F-4879-9757-05A90919194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E56A-0A9D-4EE0-A07A-B2CE7B1B8410}" type="datetimeFigureOut">
              <a:rPr lang="nl-NL" smtClean="0"/>
              <a:pPr/>
              <a:t>6-6-2011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1E-E82F-4879-9757-05A90919194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E56A-0A9D-4EE0-A07A-B2CE7B1B8410}" type="datetimeFigureOut">
              <a:rPr lang="nl-NL" smtClean="0"/>
              <a:pPr/>
              <a:t>6-6-2011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1E-E82F-4879-9757-05A90919194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E56A-0A9D-4EE0-A07A-B2CE7B1B8410}" type="datetimeFigureOut">
              <a:rPr lang="nl-NL" smtClean="0"/>
              <a:pPr/>
              <a:t>6-6-2011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1E-E82F-4879-9757-05A90919194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E56A-0A9D-4EE0-A07A-B2CE7B1B8410}" type="datetimeFigureOut">
              <a:rPr lang="nl-NL" smtClean="0"/>
              <a:pPr/>
              <a:t>6-6-2011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1E-E82F-4879-9757-05A90919194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E56A-0A9D-4EE0-A07A-B2CE7B1B8410}" type="datetimeFigureOut">
              <a:rPr lang="nl-NL" smtClean="0"/>
              <a:pPr/>
              <a:t>6-6-2011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1E-E82F-4879-9757-05A90919194A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E56A-0A9D-4EE0-A07A-B2CE7B1B8410}" type="datetimeFigureOut">
              <a:rPr lang="nl-NL" smtClean="0"/>
              <a:pPr/>
              <a:t>6-6-2011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1E-E82F-4879-9757-05A90919194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E56A-0A9D-4EE0-A07A-B2CE7B1B8410}" type="datetimeFigureOut">
              <a:rPr lang="nl-NL" smtClean="0"/>
              <a:pPr/>
              <a:t>6-6-2011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2051E-E82F-4879-9757-05A90919194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3E0E56A-0A9D-4EE0-A07A-B2CE7B1B8410}" type="datetimeFigureOut">
              <a:rPr lang="nl-NL" smtClean="0"/>
              <a:pPr/>
              <a:t>6-6-2011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EC2051E-E82F-4879-9757-05A90919194A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bin"/><Relationship Id="rId5" Type="http://schemas.openxmlformats.org/officeDocument/2006/relationships/image" Target="../media/image5.jpeg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audio" Target="../media/audio4.bin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bin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6.gif"/><Relationship Id="rId7" Type="http://schemas.openxmlformats.org/officeDocument/2006/relationships/image" Target="../media/image9.png"/><Relationship Id="rId2" Type="http://schemas.openxmlformats.org/officeDocument/2006/relationships/audio" Target="../media/audio6.bin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20.cooltext.com/d.php?renderid=526367023&amp;extension=png" TargetMode="Externa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eneralsunshield.com/GSSimages/broken_glass-resized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02" y="-84314"/>
            <a:ext cx="9256419" cy="694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nl-NL" sz="20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Glas</a:t>
            </a:r>
            <a:endParaRPr lang="nl-NL" sz="20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7904" y="6093296"/>
            <a:ext cx="6400800" cy="1752600"/>
          </a:xfrm>
        </p:spPr>
        <p:txBody>
          <a:bodyPr>
            <a:normAutofit/>
          </a:bodyPr>
          <a:lstStyle/>
          <a:p>
            <a:r>
              <a:rPr lang="nl-NL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Gemaakt door Niels en Julien</a:t>
            </a:r>
            <a:endParaRPr lang="nl-NL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771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 loop="1">
            <p:snd r:embed="rId2" name="Breaking Glass"/>
          </p:stSnd>
        </p:sndAc>
      </p:transition>
    </mc:Choice>
    <mc:Fallback xmlns="">
      <p:transition xmlns:p14="http://schemas.microsoft.com/office/powerpoint/2010/main" spd="slow">
        <p:fade/>
        <p:sndAc>
          <p:stSnd loop="1">
            <p:snd r:embed="rId4" name="Breaking Glass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564904"/>
            <a:ext cx="8496944" cy="3450696"/>
          </a:xfrm>
        </p:spPr>
        <p:txBody>
          <a:bodyPr>
            <a:normAutofit/>
          </a:bodyPr>
          <a:lstStyle/>
          <a:p>
            <a:r>
              <a:rPr lang="nl-NL" sz="1900" dirty="0">
                <a:latin typeface="Comic Sans MS Bold"/>
                <a:cs typeface="Comic Sans MS Bold"/>
              </a:rPr>
              <a:t>Hoofdstuk:1		de geschiedenis van glas</a:t>
            </a:r>
          </a:p>
          <a:p>
            <a:r>
              <a:rPr lang="nl-NL" sz="1900" dirty="0">
                <a:latin typeface="Comic Sans MS Bold"/>
                <a:cs typeface="Comic Sans MS Bold"/>
              </a:rPr>
              <a:t>Hoofdstuk:2		Hoe wordt de stof van glas </a:t>
            </a:r>
            <a:r>
              <a:rPr lang="nl-NL" sz="1900" dirty="0" smtClean="0">
                <a:latin typeface="Comic Sans MS Bold"/>
                <a:cs typeface="Comic Sans MS Bold"/>
              </a:rPr>
              <a:t>gemaakt?</a:t>
            </a:r>
            <a:endParaRPr lang="nl-NL" sz="1900" dirty="0">
              <a:latin typeface="Comic Sans MS Bold"/>
              <a:cs typeface="Comic Sans MS Bold"/>
            </a:endParaRPr>
          </a:p>
          <a:p>
            <a:r>
              <a:rPr lang="nl-NL" sz="1900" dirty="0">
                <a:latin typeface="Comic Sans MS Bold"/>
                <a:cs typeface="Comic Sans MS Bold"/>
              </a:rPr>
              <a:t>Hoofdstuk:3		</a:t>
            </a:r>
            <a:r>
              <a:rPr lang="nl-NL" sz="1900" dirty="0" smtClean="0">
                <a:latin typeface="Comic Sans MS Bold"/>
                <a:cs typeface="Comic Sans MS Bold"/>
              </a:rPr>
              <a:t>Waar wordt de stof van glas nu voor gebruikt? </a:t>
            </a:r>
          </a:p>
          <a:p>
            <a:r>
              <a:rPr lang="nl-NL" sz="1900" dirty="0" smtClean="0">
                <a:latin typeface="Comic Sans MS Bold"/>
                <a:cs typeface="Comic Sans MS Bold"/>
              </a:rPr>
              <a:t>Hoofdstuk:4</a:t>
            </a:r>
            <a:r>
              <a:rPr lang="nl-NL" sz="1900" dirty="0">
                <a:latin typeface="Comic Sans MS Bold"/>
                <a:cs typeface="Comic Sans MS Bold"/>
              </a:rPr>
              <a:t>		Hoe wordt de stof gewonnen of gemaakt</a:t>
            </a:r>
            <a:r>
              <a:rPr lang="nl-NL" sz="1900" dirty="0" smtClean="0">
                <a:latin typeface="Comic Sans MS Bold"/>
                <a:cs typeface="Comic Sans MS Bold"/>
              </a:rPr>
              <a:t>?</a:t>
            </a:r>
          </a:p>
          <a:p>
            <a:r>
              <a:rPr lang="nl-NL" sz="1900" dirty="0" smtClean="0">
                <a:latin typeface="Comic Sans MS Bold"/>
                <a:cs typeface="Comic Sans MS Bold"/>
              </a:rPr>
              <a:t>Hoofdstuk:5</a:t>
            </a:r>
            <a:r>
              <a:rPr lang="nl-NL" sz="1900" dirty="0">
                <a:latin typeface="Comic Sans MS Bold"/>
                <a:cs typeface="Comic Sans MS Bold"/>
              </a:rPr>
              <a:t>		</a:t>
            </a:r>
            <a:r>
              <a:rPr lang="nl-NL" sz="1900" dirty="0" smtClean="0">
                <a:latin typeface="Comic Sans MS Bold"/>
                <a:cs typeface="Comic Sans MS Bold"/>
              </a:rPr>
              <a:t>Mening</a:t>
            </a:r>
            <a:endParaRPr lang="nl-NL" sz="1900" dirty="0">
              <a:latin typeface="Comic Sans MS Bold"/>
              <a:cs typeface="Comic Sans MS Bold"/>
            </a:endParaRPr>
          </a:p>
          <a:p>
            <a:r>
              <a:rPr lang="nl-NL" sz="1900" dirty="0">
                <a:latin typeface="Comic Sans MS Bold"/>
                <a:cs typeface="Comic Sans MS Bold"/>
              </a:rPr>
              <a:t>Hoofdstuk:6	</a:t>
            </a:r>
            <a:r>
              <a:rPr lang="nl-NL" sz="1900" dirty="0" smtClean="0">
                <a:latin typeface="Comic Sans MS Bold"/>
                <a:cs typeface="Comic Sans MS Bold"/>
              </a:rPr>
              <a:t>	vragen </a:t>
            </a:r>
          </a:p>
          <a:p>
            <a:pPr marL="0" indent="0">
              <a:buNone/>
            </a:pPr>
            <a:endParaRPr lang="nl-NL" sz="1900" dirty="0" smtClean="0">
              <a:latin typeface="Comic Sans MS Bold"/>
              <a:cs typeface="Comic Sans MS Bold"/>
            </a:endParaRPr>
          </a:p>
          <a:p>
            <a:endParaRPr lang="nl-NL" dirty="0"/>
          </a:p>
          <a:p>
            <a:pPr>
              <a:buNone/>
            </a:pPr>
            <a:r>
              <a:rPr lang="nl-NL" dirty="0"/>
              <a:t>		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Hoofdstuk indeling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937260" cy="82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8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>
        <p14:vortex dir="r"/>
        <p:sndAc>
          <p:stSnd>
            <p:snd r:embed="rId2" name="Breaking Glass"/>
          </p:stSnd>
        </p:sndAc>
      </p:transition>
    </mc:Choice>
    <mc:Fallback xmlns="">
      <p:transition xmlns:p14="http://schemas.microsoft.com/office/powerpoint/2010/main" spd="slow" advClick="0" advTm="10000">
        <p:fade/>
        <p:sndAc>
          <p:stSnd>
            <p:snd r:embed="rId4" name="Breaking Glass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937260" cy="824789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Hoofdstuk1: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323528" y="2420888"/>
            <a:ext cx="8352928" cy="17543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nl-NL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          </a:t>
            </a:r>
          </a:p>
          <a:p>
            <a:pPr marL="457200" indent="-457200">
              <a:buFont typeface="Wingdings" charset="2"/>
              <a:buChar char="v"/>
            </a:pPr>
            <a:r>
              <a:rPr lang="nl-NL" sz="1900" b="1" dirty="0">
                <a:solidFill>
                  <a:srgbClr val="073E87"/>
                </a:solidFill>
                <a:latin typeface="Comic Sans MS Bold"/>
                <a:cs typeface="Comic Sans MS Bold"/>
              </a:rPr>
              <a:t>2 tot 3 duizend jaar voor Christus </a:t>
            </a:r>
          </a:p>
          <a:p>
            <a:pPr marL="457200" indent="-457200">
              <a:buFont typeface="Wingdings" charset="2"/>
              <a:buChar char="v"/>
            </a:pPr>
            <a:r>
              <a:rPr lang="nl-NL" sz="1900" b="1" dirty="0">
                <a:solidFill>
                  <a:srgbClr val="073E87"/>
                </a:solidFill>
                <a:latin typeface="Comic Sans MS Bold"/>
                <a:cs typeface="Comic Sans MS Bold"/>
              </a:rPr>
              <a:t>slierten gesmolten glas</a:t>
            </a:r>
          </a:p>
          <a:p>
            <a:pPr marL="457200" indent="-457200">
              <a:buFont typeface="Wingdings" charset="2"/>
              <a:buChar char="v"/>
            </a:pPr>
            <a:r>
              <a:rPr lang="nl-NL" sz="1900" b="1" dirty="0">
                <a:solidFill>
                  <a:srgbClr val="073E87"/>
                </a:solidFill>
                <a:latin typeface="Comic Sans MS Bold"/>
                <a:cs typeface="Comic Sans MS Bold"/>
              </a:rPr>
              <a:t>hol glazen voorwerp </a:t>
            </a:r>
            <a:endParaRPr lang="nl-NL" sz="1900" b="1" spc="50" dirty="0">
              <a:ln w="11430"/>
              <a:solidFill>
                <a:srgbClr val="073E87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 Bold"/>
              <a:cs typeface="Comic Sans MS Bold"/>
            </a:endParaRPr>
          </a:p>
          <a:p>
            <a:endParaRPr lang="nl-NL" sz="2000" dirty="0" smtClean="0"/>
          </a:p>
        </p:txBody>
      </p:sp>
      <p:sp>
        <p:nvSpPr>
          <p:cNvPr id="9" name="Tekstvak 8"/>
          <p:cNvSpPr txBox="1"/>
          <p:nvPr/>
        </p:nvSpPr>
        <p:spPr>
          <a:xfrm>
            <a:off x="971600" y="1340768"/>
            <a:ext cx="7742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 geschiedenis van glas </a:t>
            </a:r>
          </a:p>
        </p:txBody>
      </p:sp>
    </p:spTree>
    <p:extLst>
      <p:ext uri="{BB962C8B-B14F-4D97-AF65-F5344CB8AC3E}">
        <p14:creationId xmlns:p14="http://schemas.microsoft.com/office/powerpoint/2010/main" val="167636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Gun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4" name="Gun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estand:Borohydride-3D-ball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12599"/>
            <a:ext cx="3636675" cy="370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937260" cy="824789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Hoofdstuk2: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915347" y="1340768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Hoe wordt de stof  van glas gemaakt</a:t>
            </a:r>
            <a:endParaRPr lang="nl-N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915347" y="2519671"/>
            <a:ext cx="76328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nl-NL" dirty="0" smtClean="0">
                <a:solidFill>
                  <a:srgbClr val="073E87"/>
                </a:solidFill>
                <a:latin typeface="Comic Sans MS Bold"/>
                <a:cs typeface="Comic Sans MS Bold"/>
              </a:rPr>
              <a:t>van </a:t>
            </a:r>
            <a:r>
              <a:rPr lang="nl-NL" dirty="0">
                <a:solidFill>
                  <a:srgbClr val="073E87"/>
                </a:solidFill>
                <a:latin typeface="Comic Sans MS Bold"/>
                <a:cs typeface="Comic Sans MS Bold"/>
              </a:rPr>
              <a:t>glazige bestandsdelen, zoals </a:t>
            </a:r>
            <a:r>
              <a:rPr lang="nl-NL" dirty="0" err="1">
                <a:solidFill>
                  <a:srgbClr val="073E87"/>
                </a:solidFill>
                <a:latin typeface="Comic Sans MS Bold"/>
                <a:cs typeface="Comic Sans MS Bold"/>
              </a:rPr>
              <a:t>Seliciumoxide</a:t>
            </a:r>
            <a:r>
              <a:rPr lang="nl-NL" dirty="0">
                <a:solidFill>
                  <a:srgbClr val="073E87"/>
                </a:solidFill>
                <a:latin typeface="Comic Sans MS Bold"/>
                <a:cs typeface="Comic Sans MS Bold"/>
              </a:rPr>
              <a:t> of Booranhydride</a:t>
            </a:r>
            <a:r>
              <a:rPr lang="nl-NL" dirty="0" smtClean="0">
                <a:solidFill>
                  <a:srgbClr val="073E87"/>
                </a:solidFill>
                <a:latin typeface="Comic Sans MS Bold"/>
                <a:cs typeface="Comic Sans MS Bold"/>
              </a:rPr>
              <a:t>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nl-NL" dirty="0">
                <a:solidFill>
                  <a:srgbClr val="073E87"/>
                </a:solidFill>
                <a:latin typeface="Comic Sans MS Bold"/>
                <a:cs typeface="Comic Sans MS Bold"/>
              </a:rPr>
              <a:t>gas of </a:t>
            </a:r>
            <a:r>
              <a:rPr lang="nl-NL" dirty="0" smtClean="0">
                <a:solidFill>
                  <a:srgbClr val="073E87"/>
                </a:solidFill>
                <a:latin typeface="Comic Sans MS Bold"/>
                <a:cs typeface="Comic Sans MS Bold"/>
              </a:rPr>
              <a:t>stookolie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nl-NL" dirty="0" err="1">
                <a:solidFill>
                  <a:srgbClr val="073E87"/>
                </a:solidFill>
                <a:latin typeface="Comic Sans MS Bold"/>
                <a:cs typeface="Comic Sans MS Bold"/>
              </a:rPr>
              <a:t>recuperatoren</a:t>
            </a:r>
            <a:r>
              <a:rPr lang="nl-NL" dirty="0">
                <a:solidFill>
                  <a:srgbClr val="073E87"/>
                </a:solidFill>
                <a:latin typeface="Comic Sans MS Bold"/>
                <a:cs typeface="Comic Sans MS Bold"/>
              </a:rPr>
              <a:t>,  dit zijn blokken vuurvast metaal. </a:t>
            </a:r>
            <a:endParaRPr lang="nl-NL" dirty="0" smtClean="0">
              <a:solidFill>
                <a:srgbClr val="073E87"/>
              </a:solidFill>
              <a:latin typeface="Comic Sans MS Bold"/>
              <a:cs typeface="Comic Sans MS Bold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nl-NL" dirty="0">
                <a:solidFill>
                  <a:srgbClr val="073E87"/>
                </a:solidFill>
                <a:latin typeface="Comic Sans MS Bold"/>
                <a:cs typeface="Comic Sans MS Bold"/>
              </a:rPr>
              <a:t>De belangrijkste grondstoffen voor alle soorten glas zijn zand, soda en kalk.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nl-NL" dirty="0" smtClean="0">
                <a:solidFill>
                  <a:srgbClr val="073E87"/>
                </a:solidFill>
                <a:latin typeface="Comic Sans MS Bold"/>
                <a:cs typeface="Comic Sans MS Bold"/>
              </a:rPr>
              <a:t>Cadmium </a:t>
            </a:r>
            <a:r>
              <a:rPr lang="nl-NL" dirty="0">
                <a:solidFill>
                  <a:srgbClr val="073E87"/>
                </a:solidFill>
                <a:latin typeface="Comic Sans MS Bold"/>
                <a:cs typeface="Comic Sans MS Bold"/>
              </a:rPr>
              <a:t> </a:t>
            </a:r>
            <a:r>
              <a:rPr lang="nl-NL" dirty="0" smtClean="0">
                <a:solidFill>
                  <a:srgbClr val="073E87"/>
                </a:solidFill>
                <a:latin typeface="Comic Sans MS Bold"/>
                <a:cs typeface="Comic Sans MS Bold"/>
              </a:rPr>
              <a:t>       maakt</a:t>
            </a:r>
            <a:r>
              <a:rPr lang="nl-NL" dirty="0">
                <a:solidFill>
                  <a:srgbClr val="073E87"/>
                </a:solidFill>
                <a:latin typeface="Comic Sans MS Bold"/>
                <a:cs typeface="Comic Sans MS Bold"/>
              </a:rPr>
              <a:t>	</a:t>
            </a:r>
            <a:r>
              <a:rPr lang="nl-NL" dirty="0" smtClean="0">
                <a:solidFill>
                  <a:srgbClr val="073E87"/>
                </a:solidFill>
                <a:latin typeface="Comic Sans MS Bold"/>
                <a:cs typeface="Comic Sans MS Bold"/>
              </a:rPr>
              <a:t>geel</a:t>
            </a:r>
            <a:endParaRPr lang="nl-NL" dirty="0">
              <a:solidFill>
                <a:srgbClr val="073E87"/>
              </a:solidFill>
              <a:latin typeface="Comic Sans MS Bold"/>
              <a:cs typeface="Comic Sans MS Bold"/>
            </a:endParaRPr>
          </a:p>
          <a:p>
            <a:r>
              <a:rPr lang="nl-NL" dirty="0" smtClean="0">
                <a:solidFill>
                  <a:srgbClr val="073E87"/>
                </a:solidFill>
                <a:latin typeface="Comic Sans MS Bold"/>
                <a:cs typeface="Comic Sans MS Bold"/>
              </a:rPr>
              <a:t>      Kobalt</a:t>
            </a:r>
            <a:r>
              <a:rPr lang="nl-NL" dirty="0">
                <a:solidFill>
                  <a:srgbClr val="073E87"/>
                </a:solidFill>
                <a:latin typeface="Comic Sans MS Bold"/>
                <a:cs typeface="Comic Sans MS Bold"/>
              </a:rPr>
              <a:t>	</a:t>
            </a:r>
            <a:r>
              <a:rPr lang="nl-NL" dirty="0" smtClean="0">
                <a:solidFill>
                  <a:srgbClr val="073E87"/>
                </a:solidFill>
                <a:latin typeface="Comic Sans MS Bold"/>
                <a:cs typeface="Comic Sans MS Bold"/>
              </a:rPr>
              <a:t>maakt</a:t>
            </a:r>
            <a:r>
              <a:rPr lang="nl-NL" dirty="0">
                <a:solidFill>
                  <a:srgbClr val="073E87"/>
                </a:solidFill>
                <a:latin typeface="Comic Sans MS Bold"/>
                <a:cs typeface="Comic Sans MS Bold"/>
              </a:rPr>
              <a:t>	</a:t>
            </a:r>
            <a:r>
              <a:rPr lang="nl-NL" dirty="0" smtClean="0">
                <a:solidFill>
                  <a:srgbClr val="073E87"/>
                </a:solidFill>
                <a:latin typeface="Comic Sans MS Bold"/>
                <a:cs typeface="Comic Sans MS Bold"/>
              </a:rPr>
              <a:t>blauw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nl-NL" dirty="0" smtClean="0">
                <a:solidFill>
                  <a:srgbClr val="073E87"/>
                </a:solidFill>
                <a:latin typeface="Comic Sans MS Bold"/>
                <a:cs typeface="Comic Sans MS Bold"/>
              </a:rPr>
              <a:t>Het </a:t>
            </a:r>
            <a:r>
              <a:rPr lang="nl-NL" dirty="0">
                <a:solidFill>
                  <a:srgbClr val="073E87"/>
                </a:solidFill>
                <a:latin typeface="Comic Sans MS Bold"/>
                <a:cs typeface="Comic Sans MS Bold"/>
              </a:rPr>
              <a:t>duurste glas is roze en rood omdat daar goud in zit.</a:t>
            </a:r>
            <a:br>
              <a:rPr lang="nl-NL" dirty="0">
                <a:solidFill>
                  <a:srgbClr val="073E87"/>
                </a:solidFill>
                <a:latin typeface="Comic Sans MS Bold"/>
                <a:cs typeface="Comic Sans MS Bold"/>
              </a:rPr>
            </a:br>
            <a:endParaRPr lang="nl-NL" dirty="0">
              <a:solidFill>
                <a:srgbClr val="073E87"/>
              </a:solidFill>
              <a:latin typeface="Comic Sans MS Bold"/>
              <a:cs typeface="Comic Sans MS Bold"/>
            </a:endParaRPr>
          </a:p>
          <a:p>
            <a:endParaRPr lang="nl-NL" dirty="0" smtClean="0"/>
          </a:p>
          <a:p>
            <a:pPr marL="285750" indent="-285750">
              <a:buFont typeface="Wingdings" pitchFamily="2" charset="2"/>
              <a:buChar char="v"/>
            </a:pPr>
            <a:endParaRPr lang="nl-NL" dirty="0"/>
          </a:p>
        </p:txBody>
      </p:sp>
      <p:pic>
        <p:nvPicPr>
          <p:cNvPr id="1026" name="Picture 2" descr="Bestand:Polycrystalline silicon ro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99935"/>
            <a:ext cx="3096344" cy="2330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5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Breaking Glass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6" name="Breaking Glass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nl-NL" sz="1800" dirty="0">
                <a:latin typeface="Comic Sans MS Bold"/>
                <a:cs typeface="Comic Sans MS Bold"/>
              </a:rPr>
              <a:t>Rond </a:t>
            </a:r>
            <a:r>
              <a:rPr lang="nl-NL" sz="1800" dirty="0" smtClean="0">
                <a:latin typeface="Comic Sans MS Bold"/>
                <a:cs typeface="Comic Sans MS Bold"/>
              </a:rPr>
              <a:t>1964</a:t>
            </a:r>
          </a:p>
          <a:p>
            <a:pPr>
              <a:buFont typeface="Wingdings" pitchFamily="2" charset="2"/>
              <a:buChar char="v"/>
            </a:pPr>
            <a:r>
              <a:rPr lang="nl-NL" sz="1800" dirty="0">
                <a:latin typeface="Comic Sans MS Bold"/>
                <a:cs typeface="Comic Sans MS Bold"/>
              </a:rPr>
              <a:t>glas dat op een lagere </a:t>
            </a:r>
            <a:r>
              <a:rPr lang="nl-NL" sz="1800" dirty="0" smtClean="0">
                <a:latin typeface="Comic Sans MS Bold"/>
                <a:cs typeface="Comic Sans MS Bold"/>
              </a:rPr>
              <a:t>temperatuur smelt</a:t>
            </a:r>
          </a:p>
          <a:p>
            <a:pPr>
              <a:buFont typeface="Wingdings" pitchFamily="2" charset="2"/>
              <a:buChar char="v"/>
            </a:pPr>
            <a:r>
              <a:rPr lang="nl-NL" sz="1800" dirty="0">
                <a:latin typeface="Comic Sans MS Bold"/>
                <a:cs typeface="Comic Sans MS Bold"/>
              </a:rPr>
              <a:t>minder </a:t>
            </a:r>
            <a:r>
              <a:rPr lang="nl-NL" sz="1800" dirty="0" smtClean="0">
                <a:latin typeface="Comic Sans MS Bold"/>
                <a:cs typeface="Comic Sans MS Bold"/>
              </a:rPr>
              <a:t>gevaarlijk</a:t>
            </a:r>
          </a:p>
          <a:p>
            <a:pPr>
              <a:buFont typeface="Wingdings" pitchFamily="2" charset="2"/>
              <a:buChar char="v"/>
            </a:pPr>
            <a:r>
              <a:rPr lang="nl-NL" sz="1800" dirty="0" smtClean="0">
                <a:latin typeface="Comic Sans MS Bold"/>
                <a:cs typeface="Comic Sans MS Bold"/>
              </a:rPr>
              <a:t>Vaak samen met andere materialen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Hoofdstuk3: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619672" y="1290666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Waar wordt de stof van glas nu voor gebruikt</a:t>
            </a:r>
          </a:p>
        </p:txBody>
      </p:sp>
      <p:pic>
        <p:nvPicPr>
          <p:cNvPr id="5" name="Tijdelijke aanduiding voor inhou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937260" cy="82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56086"/>
      </p:ext>
    </p:extLst>
  </p:cSld>
  <p:clrMapOvr>
    <a:masterClrMapping/>
  </p:clrMapOvr>
  <p:transition spd="slow">
    <p:wheel spokes="1"/>
    <p:sndAc>
      <p:stSnd>
        <p:snd r:embed="rId2" name="Laser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937260" cy="824789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Hoofdstuk4: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179512" y="134076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Hoe wordt de stof gewonnen of gemaakt </a:t>
            </a:r>
            <a:endParaRPr lang="nl-N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395536" y="2636912"/>
            <a:ext cx="8496944" cy="3016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nl-NL" dirty="0" smtClean="0"/>
              <a:t> </a:t>
            </a:r>
            <a:r>
              <a:rPr lang="nl-NL" sz="1900" dirty="0" smtClean="0">
                <a:solidFill>
                  <a:srgbClr val="073E87"/>
                </a:solidFill>
                <a:latin typeface="Comic Sans MS Bold"/>
                <a:cs typeface="Comic Sans MS Bold"/>
              </a:rPr>
              <a:t>Basis kleurstoffen: is een verzamelnaam voor een grote groepen organische kleurstoffen. De kleurstoffen worden vooral toegepast bij het verven van </a:t>
            </a:r>
            <a:r>
              <a:rPr lang="nl-NL" sz="1900" dirty="0" err="1" smtClean="0">
                <a:solidFill>
                  <a:srgbClr val="073E87"/>
                </a:solidFill>
                <a:latin typeface="Comic Sans MS Bold"/>
                <a:cs typeface="Comic Sans MS Bold"/>
              </a:rPr>
              <a:t>polyacrylonitrilvezels</a:t>
            </a:r>
            <a:r>
              <a:rPr lang="nl-NL" sz="1900" dirty="0" smtClean="0">
                <a:solidFill>
                  <a:srgbClr val="073E87"/>
                </a:solidFill>
                <a:latin typeface="Comic Sans MS Bold"/>
                <a:cs typeface="Comic Sans MS Bold"/>
              </a:rPr>
              <a:t> (een soort kunststof)  en soms bij het verven van wol en zijde.</a:t>
            </a:r>
            <a:br>
              <a:rPr lang="nl-NL" sz="1900" dirty="0" smtClean="0">
                <a:solidFill>
                  <a:srgbClr val="073E87"/>
                </a:solidFill>
                <a:latin typeface="Comic Sans MS Bold"/>
                <a:cs typeface="Comic Sans MS Bold"/>
              </a:rPr>
            </a:br>
            <a:endParaRPr lang="nl-NL" sz="1900" dirty="0" smtClean="0">
              <a:solidFill>
                <a:srgbClr val="073E87"/>
              </a:solidFill>
              <a:latin typeface="Comic Sans MS Bold"/>
              <a:cs typeface="Comic Sans MS Bold"/>
            </a:endParaRPr>
          </a:p>
          <a:p>
            <a:pPr>
              <a:buFont typeface="Wingdings" pitchFamily="2" charset="2"/>
              <a:buChar char="v"/>
            </a:pPr>
            <a:r>
              <a:rPr lang="nl-NL" sz="1900" dirty="0" smtClean="0">
                <a:solidFill>
                  <a:srgbClr val="073E87"/>
                </a:solidFill>
                <a:latin typeface="Comic Sans MS Bold"/>
                <a:cs typeface="Comic Sans MS Bold"/>
              </a:rPr>
              <a:t> Natuurlijke kleurstoffen: ze komen uit natuurproducten, planten, dieren of mineralen. Ze werden eeuwenlang zeer veel gebruikt om textiel te verven. Na de opkomst van de synthetische kleurstoffen zeer sterk gedaald, </a:t>
            </a:r>
            <a:br>
              <a:rPr lang="nl-NL" sz="1900" dirty="0" smtClean="0">
                <a:solidFill>
                  <a:srgbClr val="073E87"/>
                </a:solidFill>
                <a:latin typeface="Comic Sans MS Bold"/>
                <a:cs typeface="Comic Sans MS Bold"/>
              </a:rPr>
            </a:br>
            <a:endParaRPr lang="en-US" sz="1900" dirty="0" smtClean="0">
              <a:solidFill>
                <a:srgbClr val="073E87"/>
              </a:solidFill>
              <a:latin typeface="Comic Sans MS Bold"/>
              <a:cs typeface="Comic Sans MS Bold"/>
            </a:endParaRPr>
          </a:p>
        </p:txBody>
      </p:sp>
    </p:spTree>
    <p:extLst>
      <p:ext uri="{BB962C8B-B14F-4D97-AF65-F5344CB8AC3E}">
        <p14:creationId xmlns:p14="http://schemas.microsoft.com/office/powerpoint/2010/main" val="295741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Bubbles"/>
          </p:stSnd>
        </p:sndAc>
      </p:transition>
    </mc:Choice>
    <mc:Fallback xmlns="">
      <p:transition xmlns:p14="http://schemas.microsoft.com/office/powerpoint/2010/main" spd="slow">
        <p:sndAc>
          <p:stSnd>
            <p:snd r:embed="rId4" name="Bubbles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899592" y="2636912"/>
            <a:ext cx="7408333" cy="3450696"/>
          </a:xfrm>
        </p:spPr>
        <p:txBody>
          <a:bodyPr/>
          <a:lstStyle/>
          <a:p>
            <a:pPr>
              <a:buNone/>
            </a:pPr>
            <a:r>
              <a:rPr lang="nl-NL" dirty="0" err="1" smtClean="0">
                <a:solidFill>
                  <a:srgbClr val="073E87"/>
                </a:solidFill>
                <a:latin typeface="Comic Sans MS"/>
                <a:cs typeface="Comic Sans MS"/>
              </a:rPr>
              <a:t>Julien´s</a:t>
            </a:r>
            <a:r>
              <a:rPr lang="nl-NL" dirty="0" smtClean="0">
                <a:solidFill>
                  <a:srgbClr val="073E87"/>
                </a:solidFill>
                <a:latin typeface="Comic Sans MS"/>
                <a:cs typeface="Comic Sans MS"/>
              </a:rPr>
              <a:t> mening:......</a:t>
            </a:r>
          </a:p>
          <a:p>
            <a:pPr>
              <a:buNone/>
            </a:pPr>
            <a:endParaRPr lang="nl-NL" dirty="0" smtClean="0">
              <a:solidFill>
                <a:srgbClr val="073E87"/>
              </a:solidFill>
              <a:latin typeface="Comic Sans MS"/>
              <a:cs typeface="Comic Sans MS"/>
            </a:endParaRPr>
          </a:p>
          <a:p>
            <a:pPr>
              <a:buNone/>
            </a:pPr>
            <a:r>
              <a:rPr lang="nl-NL" dirty="0" smtClean="0">
                <a:solidFill>
                  <a:srgbClr val="073E87"/>
                </a:solidFill>
                <a:latin typeface="Comic Sans MS"/>
                <a:cs typeface="Comic Sans MS"/>
              </a:rPr>
              <a:t>Niels z’n mening:……</a:t>
            </a:r>
          </a:p>
          <a:p>
            <a:pPr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Hoofdstuk5: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619672" y="1196752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       mening</a:t>
            </a:r>
            <a:endParaRPr lang="nl-N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Tijdelijke aanduiding voor inhoud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937260" cy="82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2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Here It Is"/>
          </p:stSnd>
        </p:sndAc>
      </p:transition>
    </mc:Choice>
    <mc:Fallback xmlns="">
      <p:transition xmlns:p14="http://schemas.microsoft.com/office/powerpoint/2010/main" spd="slow">
        <p:sndAc>
          <p:stSnd>
            <p:snd r:embed="rId5" name="Here It Is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nl-NL" sz="1900" dirty="0" smtClean="0">
                <a:solidFill>
                  <a:srgbClr val="073E87"/>
                </a:solidFill>
                <a:latin typeface="Comic Sans MS Bold"/>
                <a:cs typeface="Comic Sans MS Bold"/>
              </a:rPr>
              <a:t>Vraag:1   Wat </a:t>
            </a:r>
            <a:r>
              <a:rPr lang="nl-NL" sz="1900" dirty="0">
                <a:solidFill>
                  <a:srgbClr val="073E87"/>
                </a:solidFill>
                <a:latin typeface="Comic Sans MS Bold"/>
                <a:cs typeface="Comic Sans MS Bold"/>
              </a:rPr>
              <a:t>zijn de belangrijkste stoffen voor </a:t>
            </a:r>
            <a:r>
              <a:rPr lang="nl-NL" sz="1900" dirty="0" smtClean="0">
                <a:solidFill>
                  <a:srgbClr val="073E87"/>
                </a:solidFill>
                <a:latin typeface="Comic Sans MS Bold"/>
                <a:cs typeface="Comic Sans MS Bold"/>
              </a:rPr>
              <a:t>glas?</a:t>
            </a:r>
          </a:p>
          <a:p>
            <a:pPr>
              <a:buFont typeface="Wingdings" pitchFamily="2" charset="2"/>
              <a:buChar char="v"/>
            </a:pPr>
            <a:r>
              <a:rPr lang="nl-NL" sz="1900" dirty="0">
                <a:solidFill>
                  <a:srgbClr val="073E87"/>
                </a:solidFill>
                <a:latin typeface="Comic Sans MS Bold"/>
                <a:cs typeface="Comic Sans MS Bold"/>
              </a:rPr>
              <a:t>Vraag:2   </a:t>
            </a:r>
            <a:r>
              <a:rPr lang="nl-NL" sz="1900" dirty="0" smtClean="0">
                <a:solidFill>
                  <a:srgbClr val="073E87"/>
                </a:solidFill>
                <a:latin typeface="Comic Sans MS Bold"/>
                <a:cs typeface="Comic Sans MS Bold"/>
              </a:rPr>
              <a:t>Wanneer werd glasblazen uitgevonden?</a:t>
            </a:r>
          </a:p>
          <a:p>
            <a:pPr>
              <a:buFont typeface="Wingdings" pitchFamily="2" charset="2"/>
              <a:buChar char="v"/>
            </a:pPr>
            <a:r>
              <a:rPr lang="nl-NL" sz="1900" dirty="0">
                <a:solidFill>
                  <a:srgbClr val="073E87"/>
                </a:solidFill>
                <a:latin typeface="Comic Sans MS Bold"/>
                <a:cs typeface="Comic Sans MS Bold"/>
              </a:rPr>
              <a:t>Vraag:3 </a:t>
            </a:r>
            <a:r>
              <a:rPr lang="nl-NL" sz="1900" dirty="0" smtClean="0">
                <a:solidFill>
                  <a:srgbClr val="073E87"/>
                </a:solidFill>
                <a:latin typeface="Comic Sans MS Bold"/>
                <a:cs typeface="Comic Sans MS Bold"/>
              </a:rPr>
              <a:t>  Wie </a:t>
            </a:r>
            <a:r>
              <a:rPr lang="nl-NL" sz="1900" dirty="0">
                <a:solidFill>
                  <a:srgbClr val="073E87"/>
                </a:solidFill>
                <a:latin typeface="Comic Sans MS Bold"/>
                <a:cs typeface="Comic Sans MS Bold"/>
              </a:rPr>
              <a:t>is wel eens in een glasblazerij </a:t>
            </a:r>
            <a:r>
              <a:rPr lang="nl-NL" sz="1900" dirty="0" smtClean="0">
                <a:solidFill>
                  <a:srgbClr val="073E87"/>
                </a:solidFill>
                <a:latin typeface="Comic Sans MS Bold"/>
                <a:cs typeface="Comic Sans MS Bold"/>
              </a:rPr>
              <a:t>geweest?</a:t>
            </a:r>
            <a:endParaRPr lang="nl-NL" sz="1900" dirty="0">
              <a:solidFill>
                <a:srgbClr val="073E87"/>
              </a:solidFill>
              <a:latin typeface="Comic Sans MS Bold"/>
              <a:cs typeface="Comic Sans MS Bold"/>
            </a:endParaRPr>
          </a:p>
          <a:p>
            <a:pPr>
              <a:buFont typeface="Wingdings" pitchFamily="2" charset="2"/>
              <a:buChar char="v"/>
            </a:pPr>
            <a:endParaRPr lang="nl-NL" sz="1800" dirty="0">
              <a:solidFill>
                <a:srgbClr val="073E87"/>
              </a:solidFill>
              <a:latin typeface="Comic Sans MS Bold"/>
              <a:cs typeface="Comic Sans MS Bold"/>
            </a:endParaRP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Hoofdstuk6: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835696" y="1381418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       vragen</a:t>
            </a:r>
            <a:endParaRPr lang="nl-N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Tijdelijke aanduiding voor inhoud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937260" cy="82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3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The en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2936"/>
            <a:ext cx="2976351" cy="276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273759" y="2638614"/>
            <a:ext cx="7408333" cy="3450696"/>
          </a:xfrm>
        </p:spPr>
        <p:txBody>
          <a:bodyPr/>
          <a:lstStyle/>
          <a:p>
            <a:pPr marL="0" indent="0">
              <a:buNone/>
            </a:pPr>
            <a:endParaRPr lang="nl-NL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1026" name="Picture 2" descr="The end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372509"/>
            <a:ext cx="1138874" cy="14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e en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50999"/>
            <a:ext cx="2972092" cy="210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r20.cooltext.com/rendered/cooltext526367023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492125"/>
            <a:ext cx="2324100" cy="92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ijdelijke aanduiding voor inhoud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04664"/>
            <a:ext cx="937260" cy="824789"/>
          </a:xfrm>
          <a:prstGeom prst="rect">
            <a:avLst/>
          </a:prstGeom>
        </p:spPr>
      </p:pic>
      <p:pic>
        <p:nvPicPr>
          <p:cNvPr id="23" name="Tijdelijke aanduiding voor inhoud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4664"/>
            <a:ext cx="937260" cy="824789"/>
          </a:xfrm>
          <a:prstGeom prst="rect">
            <a:avLst/>
          </a:prstGeom>
        </p:spPr>
      </p:pic>
      <p:pic>
        <p:nvPicPr>
          <p:cNvPr id="24" name="Tijdelijke aanduiding voor inhoud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04664"/>
            <a:ext cx="937260" cy="824789"/>
          </a:xfrm>
          <a:prstGeom prst="rect">
            <a:avLst/>
          </a:prstGeom>
        </p:spPr>
      </p:pic>
      <p:pic>
        <p:nvPicPr>
          <p:cNvPr id="25" name="Tijdelijke aanduiding voor inhoud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76672"/>
            <a:ext cx="937260" cy="824789"/>
          </a:xfrm>
          <a:prstGeom prst="rect">
            <a:avLst/>
          </a:prstGeom>
        </p:spPr>
      </p:pic>
      <p:pic>
        <p:nvPicPr>
          <p:cNvPr id="26" name="Tijdelijke aanduiding voor inhoud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76672"/>
            <a:ext cx="937260" cy="824789"/>
          </a:xfrm>
          <a:prstGeom prst="rect">
            <a:avLst/>
          </a:prstGeom>
        </p:spPr>
      </p:pic>
      <p:pic>
        <p:nvPicPr>
          <p:cNvPr id="27" name="Tijdelijke aanduiding voor inhoud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76672"/>
            <a:ext cx="937260" cy="82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37393"/>
      </p:ext>
    </p:extLst>
  </p:cSld>
  <p:clrMapOvr>
    <a:masterClrMapping/>
  </p:clrMapOvr>
  <p:transition spd="slow">
    <p:randomBar dir="vert"/>
    <p:sndAc>
      <p:stSnd>
        <p:snd r:embed="rId2" name="Typewriter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lfvorm">
  <a:themeElements>
    <a:clrScheme name="GLAS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Golfv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olfv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673</TotalTime>
  <Words>190</Words>
  <Application>Microsoft Office PowerPoint</Application>
  <PresentationFormat>Diavoorstelling (4:3)</PresentationFormat>
  <Paragraphs>48</Paragraphs>
  <Slides>9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Golfvorm</vt:lpstr>
      <vt:lpstr>Glas</vt:lpstr>
      <vt:lpstr>Hoofdstuk indeling </vt:lpstr>
      <vt:lpstr>Hoofdstuk1:</vt:lpstr>
      <vt:lpstr>Hoofdstuk2:</vt:lpstr>
      <vt:lpstr>Hoofdstuk3:</vt:lpstr>
      <vt:lpstr>Hoofdstuk4:</vt:lpstr>
      <vt:lpstr>Hoofdstuk5:</vt:lpstr>
      <vt:lpstr>Hoofdstuk6: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Glas</dc:title>
  <dc:creator>leerling</dc:creator>
  <cp:lastModifiedBy>leerling</cp:lastModifiedBy>
  <cp:revision>37</cp:revision>
  <dcterms:created xsi:type="dcterms:W3CDTF">2011-05-23T08:56:19Z</dcterms:created>
  <dcterms:modified xsi:type="dcterms:W3CDTF">2011-06-06T12:01:36Z</dcterms:modified>
</cp:coreProperties>
</file>